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4" r:id="rId6"/>
    <p:sldId id="261" r:id="rId7"/>
    <p:sldId id="260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97" autoAdjust="0"/>
    <p:restoredTop sz="94660"/>
  </p:normalViewPr>
  <p:slideViewPr>
    <p:cSldViewPr>
      <p:cViewPr varScale="1">
        <p:scale>
          <a:sx n="63" d="100"/>
          <a:sy n="63" d="100"/>
        </p:scale>
        <p:origin x="-5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B164F-A31E-46D3-A941-403E60732E1D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2DCBF-0F47-4D0A-9E31-28445AB06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Bullet list</a:t>
            </a:r>
          </a:p>
          <a:p>
            <a:r>
              <a:rPr lang="en-US" dirty="0" smtClean="0"/>
              <a:t>Kari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Ice Breaker</a:t>
            </a:r>
            <a:r>
              <a:rPr lang="en-US" baseline="0" dirty="0" smtClean="0"/>
              <a:t> from Reno Erica R. and Sue</a:t>
            </a:r>
          </a:p>
          <a:p>
            <a:endParaRPr lang="en-US" baseline="0" dirty="0" smtClean="0"/>
          </a:p>
          <a:p>
            <a:r>
              <a:rPr lang="en-US" baseline="0" dirty="0" smtClean="0"/>
              <a:t>“If we want our schools to be a reflection of our students, we have to know what their home life is like.”  Cory Jones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research or data reference.  Julie ask Doreen about Poplar and reservation schools</a:t>
            </a:r>
          </a:p>
          <a:p>
            <a:r>
              <a:rPr lang="en-US" dirty="0" smtClean="0"/>
              <a:t>Erica Z.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Debra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 from website</a:t>
            </a:r>
            <a:r>
              <a:rPr lang="en-US" baseline="0" dirty="0" smtClean="0"/>
              <a:t> (13 minutes)</a:t>
            </a:r>
          </a:p>
          <a:p>
            <a:r>
              <a:rPr lang="en-US" baseline="0" dirty="0" smtClean="0"/>
              <a:t>Sue (1)</a:t>
            </a:r>
          </a:p>
          <a:p>
            <a:r>
              <a:rPr lang="en-US" baseline="0" dirty="0" smtClean="0"/>
              <a:t>Trish (2)</a:t>
            </a:r>
          </a:p>
          <a:p>
            <a:r>
              <a:rPr lang="en-US" baseline="0" dirty="0" smtClean="0"/>
              <a:t>Develop the relationship first then you can work on other aspects  -- Debra (3 &amp; 4)</a:t>
            </a:r>
          </a:p>
          <a:p>
            <a:endParaRPr lang="en-US" baseline="0" dirty="0" smtClean="0"/>
          </a:p>
          <a:p>
            <a:r>
              <a:rPr lang="en-US" baseline="0" dirty="0" smtClean="0"/>
              <a:t>Quote from Erica R. (4) About job and going to work compared with wanting to go to school.</a:t>
            </a:r>
          </a:p>
          <a:p>
            <a:r>
              <a:rPr lang="en-US" baseline="0" dirty="0" smtClean="0"/>
              <a:t>Julie (5)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Clicks to model on website which outlines the training.</a:t>
            </a:r>
          </a:p>
          <a:p>
            <a:r>
              <a:rPr lang="en-US" dirty="0" smtClean="0"/>
              <a:t>http://www.pthvp.org/index.php/model.html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Erica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93C5A-381C-4FB2-ACA1-238F61B61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thvp.org/index.php/model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Parent Teacher Home Visit Project at MCPS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collaborative </a:t>
            </a:r>
            <a:r>
              <a:rPr lang="en-US" dirty="0"/>
              <a:t>e</a:t>
            </a:r>
            <a:r>
              <a:rPr lang="en-US" dirty="0" smtClean="0"/>
              <a:t>ffort to promote Graduation and Achievement for All</a:t>
            </a:r>
          </a:p>
          <a:p>
            <a:r>
              <a:rPr lang="en-US" dirty="0" smtClean="0"/>
              <a:t>December 9, 2011 </a:t>
            </a:r>
            <a:endParaRPr lang="en-US" dirty="0"/>
          </a:p>
        </p:txBody>
      </p:sp>
      <p:pic>
        <p:nvPicPr>
          <p:cNvPr id="1052" name="Picture 28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4648200" cy="2083918"/>
          </a:xfrm>
          <a:prstGeom prst="rect">
            <a:avLst/>
          </a:prstGeom>
          <a:noFill/>
        </p:spPr>
      </p:pic>
      <p:pic>
        <p:nvPicPr>
          <p:cNvPr id="5" name="Picture 4" descr="280px-Mcps_wiki_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6115050"/>
            <a:ext cx="26670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</a:p>
          <a:p>
            <a:r>
              <a:rPr lang="en-US" dirty="0" smtClean="0"/>
              <a:t>How many families should we visit?</a:t>
            </a:r>
          </a:p>
          <a:p>
            <a:r>
              <a:rPr lang="en-US" dirty="0" smtClean="0"/>
              <a:t>How many families can we visit?</a:t>
            </a:r>
          </a:p>
          <a:p>
            <a:r>
              <a:rPr lang="en-US" dirty="0" smtClean="0"/>
              <a:t>How much will it cost?</a:t>
            </a:r>
            <a:endParaRPr lang="en-US" dirty="0"/>
          </a:p>
        </p:txBody>
      </p:sp>
      <p:pic>
        <p:nvPicPr>
          <p:cNvPr id="3076" name="Picture 4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155" y="4419600"/>
            <a:ext cx="3967010" cy="2057400"/>
          </a:xfrm>
          <a:prstGeom prst="rect">
            <a:avLst/>
          </a:prstGeom>
          <a:noFill/>
        </p:spPr>
      </p:pic>
      <p:pic>
        <p:nvPicPr>
          <p:cNvPr id="12" name="Picture 11" descr="280px-Mcps_wiki_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5715000"/>
            <a:ext cx="3487615" cy="97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PTHVP Model?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An inexpensive and easily replicated model of family engagement</a:t>
            </a:r>
          </a:p>
          <a:p>
            <a:r>
              <a:rPr lang="en-US" dirty="0" smtClean="0"/>
              <a:t>Ends the cycle of blame between families and school staff </a:t>
            </a:r>
          </a:p>
          <a:p>
            <a:r>
              <a:rPr lang="en-US" dirty="0" smtClean="0"/>
              <a:t>Builds trust and respect </a:t>
            </a:r>
          </a:p>
          <a:p>
            <a:r>
              <a:rPr lang="en-US" dirty="0" smtClean="0"/>
              <a:t>Instills cultural competency</a:t>
            </a:r>
          </a:p>
          <a:p>
            <a:r>
              <a:rPr lang="en-US" dirty="0" smtClean="0"/>
              <a:t>Increases personal and professional capacity for all involved</a:t>
            </a:r>
            <a:endParaRPr lang="en-US" dirty="0"/>
          </a:p>
        </p:txBody>
      </p:sp>
      <p:pic>
        <p:nvPicPr>
          <p:cNvPr id="2050" name="Picture 2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5029200"/>
            <a:ext cx="3063558" cy="1588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MCPS?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pic>
        <p:nvPicPr>
          <p:cNvPr id="1027" name="Picture 3" descr="C:\Documents and Settings\title1\Local Settings\Temporary Internet Files\Content.IE5\ELNY7JQ0\MC9004419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590800"/>
            <a:ext cx="2894013" cy="3419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benefits?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increased communication, trust and support between families and teachers via home visits result in:</a:t>
            </a:r>
          </a:p>
          <a:p>
            <a:pPr lvl="1"/>
            <a:r>
              <a:rPr lang="en-US" dirty="0" smtClean="0"/>
              <a:t>Increased student attendance rates</a:t>
            </a:r>
          </a:p>
          <a:p>
            <a:pPr lvl="1"/>
            <a:r>
              <a:rPr lang="en-US" dirty="0" smtClean="0"/>
              <a:t>Increased student test scores</a:t>
            </a:r>
          </a:p>
          <a:p>
            <a:pPr lvl="1"/>
            <a:r>
              <a:rPr lang="en-US" dirty="0" smtClean="0"/>
              <a:t>Decreased suspension and expulsion rates </a:t>
            </a:r>
          </a:p>
          <a:p>
            <a:pPr lvl="1"/>
            <a:r>
              <a:rPr lang="en-US" dirty="0" smtClean="0"/>
              <a:t>Decreased vandalism at school site </a:t>
            </a:r>
          </a:p>
          <a:p>
            <a:pPr lvl="1"/>
            <a:endParaRPr lang="en-US" dirty="0"/>
          </a:p>
        </p:txBody>
      </p:sp>
      <p:pic>
        <p:nvPicPr>
          <p:cNvPr id="1027" name="Picture 3" descr="C:\Documents and Settings\title1\Local Settings\Temporary Internet Files\Content.IE5\W0L5CV71\MC9000226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5029201"/>
            <a:ext cx="3040786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Meeting Graduation Matters Missoula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Parents and teachers create a team for students' success</a:t>
            </a:r>
          </a:p>
          <a:p>
            <a:r>
              <a:rPr lang="en-US" sz="2800" dirty="0" smtClean="0"/>
              <a:t>Increased parent engagement with student and school</a:t>
            </a:r>
          </a:p>
          <a:p>
            <a:r>
              <a:rPr lang="en-US" sz="2800" dirty="0" smtClean="0"/>
              <a:t>Teachers integrate students' culture and home life in the classroom</a:t>
            </a:r>
          </a:p>
          <a:p>
            <a:r>
              <a:rPr lang="en-US" sz="2800" dirty="0" smtClean="0"/>
              <a:t>School specific goals met (ex. Preparing students for college enrollment)</a:t>
            </a:r>
          </a:p>
          <a:p>
            <a:r>
              <a:rPr lang="en-US" sz="2800" dirty="0" smtClean="0"/>
              <a:t>Teachers reported feeling energized about teaching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280px-Mcps_wiki_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6115050"/>
            <a:ext cx="2667000" cy="7429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“Increasing the success of all students -- one visit at a time” </a:t>
            </a:r>
            <a:r>
              <a:rPr lang="en-US" sz="1600" dirty="0" smtClean="0"/>
              <a:t>PTHVP mission statement</a:t>
            </a:r>
            <a:endParaRPr lang="en-US" sz="1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sz="3000" dirty="0" smtClean="0"/>
              <a:t>Child views the teacher as part of their community</a:t>
            </a:r>
          </a:p>
          <a:p>
            <a:r>
              <a:rPr lang="en-US" sz="3000" dirty="0" smtClean="0"/>
              <a:t>Forges a bond between student, teacher and parent</a:t>
            </a:r>
          </a:p>
          <a:p>
            <a:r>
              <a:rPr lang="en-US" sz="3000" dirty="0" smtClean="0"/>
              <a:t>Student gains relationship with another  caring adult</a:t>
            </a:r>
          </a:p>
          <a:p>
            <a:r>
              <a:rPr lang="en-US" sz="3000" dirty="0" smtClean="0"/>
              <a:t>Student is vested in his/her education</a:t>
            </a:r>
          </a:p>
          <a:p>
            <a:r>
              <a:rPr lang="en-US" sz="3000" dirty="0" smtClean="0"/>
              <a:t>A spark is ignited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102" name="Picture 6" descr="C:\Documents and Settings\title1\Local Settings\Temporary Internet Files\Content.IE5\21JIQWWX\MC90019832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858251"/>
            <a:ext cx="2202255" cy="1999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can we implement this model for our families?</a:t>
            </a:r>
            <a:endParaRPr lang="en-US" sz="2800" dirty="0"/>
          </a:p>
        </p:txBody>
      </p:sp>
      <p:pic>
        <p:nvPicPr>
          <p:cNvPr id="7" name="Content Placeholder 6" descr="Roadmap for PTHVP.gif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068135" y="1128946"/>
            <a:ext cx="4789865" cy="57290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2011-12 Title I Goal: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a parent/school home visits model that targets strategic students at transitional grade levels to maintain or increase  attendance rates at the K-8 level (currently at 95%) and increase attendance rates the high school level by 5% (currently 84%)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Who is invited to participate?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Teachers (Kindergarten, 6th and 9</a:t>
            </a:r>
            <a:r>
              <a:rPr lang="en-US" baseline="30000" dirty="0" smtClean="0"/>
              <a:t>th</a:t>
            </a:r>
            <a:r>
              <a:rPr lang="en-US" dirty="0" smtClean="0"/>
              <a:t> grade)</a:t>
            </a:r>
          </a:p>
          <a:p>
            <a:r>
              <a:rPr lang="en-US" dirty="0" smtClean="0"/>
              <a:t>Family Resource Center Specialists</a:t>
            </a:r>
          </a:p>
          <a:p>
            <a:r>
              <a:rPr lang="en-US" dirty="0" smtClean="0"/>
              <a:t>Counselors </a:t>
            </a:r>
          </a:p>
          <a:p>
            <a:r>
              <a:rPr lang="en-US" dirty="0" smtClean="0"/>
              <a:t>Social Workers</a:t>
            </a:r>
          </a:p>
          <a:p>
            <a:r>
              <a:rPr lang="en-US" dirty="0" smtClean="0"/>
              <a:t>Wraparound grant participants</a:t>
            </a:r>
          </a:p>
          <a:p>
            <a:r>
              <a:rPr lang="en-US" dirty="0" smtClean="0"/>
              <a:t>Principals</a:t>
            </a:r>
          </a:p>
          <a:p>
            <a:r>
              <a:rPr lang="en-US" dirty="0" smtClean="0"/>
              <a:t>Students 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Collaborate to Meet 21</a:t>
            </a:r>
            <a:r>
              <a:rPr lang="en-US" baseline="30000" dirty="0" smtClean="0"/>
              <a:t>st</a:t>
            </a:r>
            <a:r>
              <a:rPr lang="en-US" dirty="0" smtClean="0"/>
              <a:t> Century Initiative</a:t>
            </a:r>
            <a:endParaRPr lang="en-US" dirty="0"/>
          </a:p>
        </p:txBody>
      </p:sp>
      <p:pic>
        <p:nvPicPr>
          <p:cNvPr id="10" name="Picture 9" descr="280px-Mcps_wiki_head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5943600"/>
            <a:ext cx="3048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 build="p"/>
      <p:bldP spid="7" grpId="0" build="p"/>
      <p:bldP spid="5" grpId="0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Non-</a:t>
            </a:r>
            <a:r>
              <a:rPr lang="en-US" dirty="0" err="1" smtClean="0"/>
              <a:t>negotiables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1600"/>
            <a:ext cx="7924800" cy="4754563"/>
          </a:xfrm>
        </p:spPr>
        <p:txBody>
          <a:bodyPr/>
          <a:lstStyle/>
          <a:p>
            <a:r>
              <a:rPr lang="en-US" sz="3200" dirty="0" smtClean="0"/>
              <a:t>Everyone is trained</a:t>
            </a:r>
          </a:p>
          <a:p>
            <a:r>
              <a:rPr lang="en-US" sz="3200" dirty="0" smtClean="0"/>
              <a:t>Visits are done in pairs.</a:t>
            </a:r>
          </a:p>
          <a:p>
            <a:r>
              <a:rPr lang="en-US" sz="3200" dirty="0" smtClean="0"/>
              <a:t>Relationship building </a:t>
            </a:r>
            <a:r>
              <a:rPr lang="en-US" sz="3200" dirty="0" smtClean="0"/>
              <a:t>is the </a:t>
            </a:r>
            <a:r>
              <a:rPr lang="en-US" sz="3200" dirty="0" smtClean="0"/>
              <a:t>purpose of the first visit.</a:t>
            </a:r>
          </a:p>
          <a:p>
            <a:r>
              <a:rPr lang="en-US" sz="3200" dirty="0" smtClean="0"/>
              <a:t>Visits are compensated.</a:t>
            </a:r>
          </a:p>
          <a:p>
            <a:r>
              <a:rPr lang="en-US" sz="3200" dirty="0" smtClean="0"/>
              <a:t>The visit is voluntary for the school staff and the families.</a:t>
            </a:r>
          </a:p>
          <a:p>
            <a:endParaRPr lang="en-US" dirty="0"/>
          </a:p>
        </p:txBody>
      </p:sp>
      <p:pic>
        <p:nvPicPr>
          <p:cNvPr id="7" name="Picture 4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953000"/>
            <a:ext cx="2948165" cy="1528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503</Words>
  <Application>Microsoft Office PowerPoint</Application>
  <PresentationFormat>On-screen Show (4:3)</PresentationFormat>
  <Paragraphs>77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Parent Teacher Home Visit Project at MCPS</vt:lpstr>
      <vt:lpstr>What is the PTHVP Model?</vt:lpstr>
      <vt:lpstr>Why MCPS?</vt:lpstr>
      <vt:lpstr>What are the benefits?</vt:lpstr>
      <vt:lpstr>Meeting Graduation Matters Missoula Goals</vt:lpstr>
      <vt:lpstr>“Increasing the success of all students -- one visit at a time” PTHVP mission statement</vt:lpstr>
      <vt:lpstr>How can we implement this model for our families?</vt:lpstr>
      <vt:lpstr>Collaborate to Meet 21st Century Initiative</vt:lpstr>
      <vt:lpstr>5 Non-negotiables</vt:lpstr>
      <vt:lpstr>Questions?</vt:lpstr>
    </vt:vector>
  </TitlesOfParts>
  <Company>Missoula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 MCPS user</dc:creator>
  <cp:lastModifiedBy>MCPS</cp:lastModifiedBy>
  <cp:revision>29</cp:revision>
  <dcterms:created xsi:type="dcterms:W3CDTF">2011-11-20T23:22:18Z</dcterms:created>
  <dcterms:modified xsi:type="dcterms:W3CDTF">2011-12-09T00:00:27Z</dcterms:modified>
</cp:coreProperties>
</file>